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1"/>
  </p:sldMasterIdLst>
  <p:notesMasterIdLst>
    <p:notesMasterId r:id="rId25"/>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4" r:id="rId21"/>
    <p:sldId id="275" r:id="rId22"/>
    <p:sldId id="278" r:id="rId23"/>
    <p:sldId id="27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8"/>
    <p:restoredTop sz="94599"/>
  </p:normalViewPr>
  <p:slideViewPr>
    <p:cSldViewPr snapToGrid="0" snapToObjects="1">
      <p:cViewPr>
        <p:scale>
          <a:sx n="114" d="100"/>
          <a:sy n="114" d="100"/>
        </p:scale>
        <p:origin x="600"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3320E-34BA-6D43-9C3F-6F1C854D8B03}" type="datetimeFigureOut">
              <a:rPr lang="en-US" smtClean="0"/>
              <a:t>7/10/17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FC161-B3F5-EA48-9114-4D9BE9D74D3C}" type="slidenum">
              <a:rPr lang="en-US" smtClean="0"/>
              <a:t>‹#›</a:t>
            </a:fld>
            <a:endParaRPr lang="en-US"/>
          </a:p>
        </p:txBody>
      </p:sp>
    </p:spTree>
    <p:extLst>
      <p:ext uri="{BB962C8B-B14F-4D97-AF65-F5344CB8AC3E}">
        <p14:creationId xmlns:p14="http://schemas.microsoft.com/office/powerpoint/2010/main" val="85233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FC161-B3F5-EA48-9114-4D9BE9D74D3C}" type="slidenum">
              <a:rPr lang="en-US" smtClean="0"/>
              <a:t>1</a:t>
            </a:fld>
            <a:endParaRPr lang="en-US"/>
          </a:p>
        </p:txBody>
      </p:sp>
    </p:spTree>
    <p:extLst>
      <p:ext uri="{BB962C8B-B14F-4D97-AF65-F5344CB8AC3E}">
        <p14:creationId xmlns:p14="http://schemas.microsoft.com/office/powerpoint/2010/main" val="202321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2030137"/>
            <a:ext cx="5314950" cy="23876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371475" y="4509812"/>
            <a:ext cx="531495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23710E5-36D2-264E-A811-73313D90BC9B}" type="datetimeFigureOut">
              <a:rPr lang="en-US" smtClean="0"/>
              <a:t>7/10/17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6CEB6-A2B4-4CDB-8126-E210FBCCC734}" type="slidenum">
              <a:rPr lang="en-US" smtClean="0"/>
              <a:t>‹#›</a:t>
            </a:fld>
            <a:endParaRPr lang="en-US"/>
          </a:p>
        </p:txBody>
      </p:sp>
    </p:spTree>
    <p:extLst>
      <p:ext uri="{BB962C8B-B14F-4D97-AF65-F5344CB8AC3E}">
        <p14:creationId xmlns:p14="http://schemas.microsoft.com/office/powerpoint/2010/main" val="385609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638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3710E5-36D2-264E-A811-73313D90BC9B}" type="datetimeFigureOut">
              <a:rPr lang="en-US" smtClean="0"/>
              <a:t>7/10/17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3C18F4-458E-8540-9DA3-4E8ED8A894CB}" type="slidenum">
              <a:rPr lang="en-US" smtClean="0"/>
              <a:t>‹#›</a:t>
            </a:fld>
            <a:endParaRPr lang="en-US"/>
          </a:p>
        </p:txBody>
      </p:sp>
    </p:spTree>
    <p:extLst>
      <p:ext uri="{BB962C8B-B14F-4D97-AF65-F5344CB8AC3E}">
        <p14:creationId xmlns:p14="http://schemas.microsoft.com/office/powerpoint/2010/main" val="140928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3710E5-36D2-264E-A811-73313D90BC9B}" type="datetimeFigureOut">
              <a:rPr lang="en-US" smtClean="0"/>
              <a:t>7/10/17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3C18F4-458E-8540-9DA3-4E8ED8A894CB}" type="slidenum">
              <a:rPr lang="en-US" smtClean="0"/>
              <a:t>‹#›</a:t>
            </a:fld>
            <a:endParaRPr lang="en-US"/>
          </a:p>
        </p:txBody>
      </p:sp>
    </p:spTree>
    <p:extLst>
      <p:ext uri="{BB962C8B-B14F-4D97-AF65-F5344CB8AC3E}">
        <p14:creationId xmlns:p14="http://schemas.microsoft.com/office/powerpoint/2010/main" val="168038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23710E5-36D2-264E-A811-73313D90BC9B}" type="datetimeFigureOut">
              <a:rPr lang="en-US" smtClean="0"/>
              <a:t>7/10/17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C18F4-458E-8540-9DA3-4E8ED8A894CB}" type="slidenum">
              <a:rPr lang="en-US" smtClean="0"/>
              <a:t>‹#›</a:t>
            </a:fld>
            <a:endParaRPr lang="en-US"/>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39960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7/10/17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498475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3710E5-36D2-264E-A811-73313D90BC9B}" type="datetimeFigureOut">
              <a:rPr lang="en-US" smtClean="0"/>
              <a:t>7/10/17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3C18F4-458E-8540-9DA3-4E8ED8A894CB}" type="slidenum">
              <a:rPr lang="en-US" smtClean="0"/>
              <a:t>‹#›</a:t>
            </a:fld>
            <a:endParaRPr lang="en-US"/>
          </a:p>
        </p:txBody>
      </p:sp>
    </p:spTree>
    <p:extLst>
      <p:ext uri="{BB962C8B-B14F-4D97-AF65-F5344CB8AC3E}">
        <p14:creationId xmlns:p14="http://schemas.microsoft.com/office/powerpoint/2010/main" val="154866495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90" r:id="rId3"/>
    <p:sldLayoutId id="2147483791" r:id="rId4"/>
    <p:sldLayoutId id="2147483797" r:id="rId5"/>
    <p:sldLayoutId id="2147483798"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b="1" dirty="0" smtClean="0">
                <a:latin typeface="+mn-lt"/>
              </a:rPr>
              <a:t>ICT Multi-Media</a:t>
            </a:r>
            <a:br>
              <a:rPr lang="en-US" b="1" dirty="0" smtClean="0">
                <a:latin typeface="+mn-lt"/>
              </a:rPr>
            </a:br>
            <a:r>
              <a:rPr lang="en-US" b="1" dirty="0" smtClean="0">
                <a:latin typeface="+mn-lt"/>
              </a:rPr>
              <a:t>Lesson 2:</a:t>
            </a:r>
            <a:endParaRPr lang="en-US" b="1" dirty="0">
              <a:latin typeface="+mn-lt"/>
            </a:endParaRPr>
          </a:p>
        </p:txBody>
      </p:sp>
      <p:sp>
        <p:nvSpPr>
          <p:cNvPr id="5" name="Subtitle 4"/>
          <p:cNvSpPr>
            <a:spLocks noGrp="1"/>
          </p:cNvSpPr>
          <p:nvPr>
            <p:ph type="subTitle" idx="1"/>
          </p:nvPr>
        </p:nvSpPr>
        <p:spPr/>
        <p:txBody>
          <a:bodyPr>
            <a:normAutofit/>
          </a:bodyPr>
          <a:lstStyle/>
          <a:p>
            <a:pPr algn="l"/>
            <a:r>
              <a:rPr lang="en-US" sz="3200" b="1" dirty="0"/>
              <a:t>Using </a:t>
            </a:r>
            <a:r>
              <a:rPr lang="en-US" sz="3200" b="1" dirty="0" smtClean="0"/>
              <a:t>Multi-Media </a:t>
            </a:r>
            <a:r>
              <a:rPr lang="en-US" sz="3200" b="1" dirty="0"/>
              <a:t>Software</a:t>
            </a:r>
            <a:endParaRPr lang="en-US" sz="3200" dirty="0"/>
          </a:p>
        </p:txBody>
      </p:sp>
    </p:spTree>
    <p:extLst>
      <p:ext uri="{BB962C8B-B14F-4D97-AF65-F5344CB8AC3E}">
        <p14:creationId xmlns:p14="http://schemas.microsoft.com/office/powerpoint/2010/main" val="406663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8780" y="1561171"/>
            <a:ext cx="5386039" cy="2408662"/>
          </a:xfrm>
        </p:spPr>
        <p:txBody>
          <a:bodyPr>
            <a:normAutofit fontScale="85000" lnSpcReduction="20000"/>
          </a:bodyPr>
          <a:lstStyle/>
          <a:p>
            <a:r>
              <a:rPr lang="en-US" dirty="0" smtClean="0"/>
              <a:t>The ability to see through an object</a:t>
            </a:r>
            <a:br>
              <a:rPr lang="en-US" dirty="0" smtClean="0"/>
            </a:br>
            <a:endParaRPr lang="en-US" dirty="0" smtClean="0"/>
          </a:p>
          <a:p>
            <a:r>
              <a:rPr lang="en-US" dirty="0" smtClean="0"/>
              <a:t>Can be partial or complete</a:t>
            </a:r>
          </a:p>
          <a:p>
            <a:endParaRPr lang="en-US" dirty="0" smtClean="0"/>
          </a:p>
          <a:p>
            <a:r>
              <a:rPr lang="en-US" dirty="0" smtClean="0"/>
              <a:t>Also used to refer to a graphic that does not have a background</a:t>
            </a:r>
            <a:br>
              <a:rPr lang="en-US" dirty="0" smtClean="0"/>
            </a:br>
            <a:endParaRPr lang="en-US" dirty="0" smtClean="0"/>
          </a:p>
          <a:p>
            <a:r>
              <a:rPr lang="en-US" b="1" dirty="0" smtClean="0"/>
              <a:t>Opacity: </a:t>
            </a:r>
            <a:r>
              <a:rPr lang="en-US" dirty="0" smtClean="0"/>
              <a:t>how transparent an object is </a:t>
            </a:r>
            <a:r>
              <a:rPr lang="mr-IN" dirty="0" smtClean="0"/>
              <a:t>–</a:t>
            </a:r>
            <a:r>
              <a:rPr lang="en-US" dirty="0" smtClean="0"/>
              <a:t> adjusted in the </a:t>
            </a:r>
            <a:r>
              <a:rPr lang="en-US" i="1" dirty="0" smtClean="0"/>
              <a:t>Tools</a:t>
            </a:r>
            <a:r>
              <a:rPr lang="en-US" dirty="0" smtClean="0"/>
              <a:t> palette</a:t>
            </a:r>
            <a:endParaRPr lang="en-US" dirty="0"/>
          </a:p>
        </p:txBody>
      </p:sp>
      <p:sp>
        <p:nvSpPr>
          <p:cNvPr id="3" name="Title 2"/>
          <p:cNvSpPr>
            <a:spLocks noGrp="1"/>
          </p:cNvSpPr>
          <p:nvPr>
            <p:ph type="title"/>
          </p:nvPr>
        </p:nvSpPr>
        <p:spPr/>
        <p:txBody>
          <a:bodyPr/>
          <a:lstStyle/>
          <a:p>
            <a:r>
              <a:rPr lang="en-US" dirty="0" smtClean="0"/>
              <a:t>Transparency</a:t>
            </a:r>
            <a:endParaRPr lang="en-US" dirty="0"/>
          </a:p>
        </p:txBody>
      </p:sp>
      <p:sp>
        <p:nvSpPr>
          <p:cNvPr id="4" name="Rectangle 2"/>
          <p:cNvSpPr>
            <a:spLocks noChangeArrowheads="1"/>
          </p:cNvSpPr>
          <p:nvPr/>
        </p:nvSpPr>
        <p:spPr bwMode="auto">
          <a:xfrm>
            <a:off x="5664819" y="1825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23" descr="fotolia_42626474with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819" y="1825625"/>
            <a:ext cx="2743200" cy="193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780586" y="43155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3" name="Picture 22" descr="1_child_inspiration_Fotolia_86038565_Subscription_Monthly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273" y="4315522"/>
            <a:ext cx="2743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3869473" y="39698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5" name="Picture 21" descr="1_child_inspiration_Fotolia_86038565_Subscription_Monthly_S_trans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473" y="3969834"/>
            <a:ext cx="2743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918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detail an image has</a:t>
            </a:r>
          </a:p>
          <a:p>
            <a:r>
              <a:rPr lang="en-US" dirty="0" smtClean="0"/>
              <a:t>Only applies to raster (Bitmap) images </a:t>
            </a:r>
            <a:r>
              <a:rPr lang="mr-IN" dirty="0" smtClean="0"/>
              <a:t>–</a:t>
            </a:r>
            <a:r>
              <a:rPr lang="en-US" dirty="0" smtClean="0"/>
              <a:t> not vector</a:t>
            </a:r>
          </a:p>
          <a:p>
            <a:r>
              <a:rPr lang="en-US" dirty="0"/>
              <a:t>Measured:</a:t>
            </a:r>
          </a:p>
          <a:p>
            <a:pPr marL="466725" indent="-288925">
              <a:buFont typeface="Wingdings" charset="2"/>
              <a:buChar char="ü"/>
            </a:pPr>
            <a:r>
              <a:rPr lang="en-US" dirty="0"/>
              <a:t>DPI </a:t>
            </a:r>
            <a:r>
              <a:rPr lang="mr-IN" dirty="0"/>
              <a:t>–</a:t>
            </a:r>
            <a:r>
              <a:rPr lang="en-US" dirty="0"/>
              <a:t> dots per inch</a:t>
            </a:r>
          </a:p>
          <a:p>
            <a:pPr marL="466725" indent="-288925">
              <a:buFont typeface="Wingdings" charset="2"/>
              <a:buChar char="ü"/>
            </a:pPr>
            <a:r>
              <a:rPr lang="en-US" dirty="0"/>
              <a:t>PPI </a:t>
            </a:r>
            <a:r>
              <a:rPr lang="mr-IN" dirty="0"/>
              <a:t>–</a:t>
            </a:r>
            <a:r>
              <a:rPr lang="en-US" dirty="0"/>
              <a:t> </a:t>
            </a:r>
            <a:r>
              <a:rPr lang="en-US" dirty="0" err="1"/>
              <a:t>pixles</a:t>
            </a:r>
            <a:r>
              <a:rPr lang="en-US" dirty="0"/>
              <a:t> per inch</a:t>
            </a:r>
          </a:p>
          <a:p>
            <a:endParaRPr lang="en-US" dirty="0" smtClean="0"/>
          </a:p>
          <a:p>
            <a:r>
              <a:rPr lang="en-US" dirty="0" smtClean="0"/>
              <a:t>High resolution </a:t>
            </a:r>
            <a:r>
              <a:rPr lang="mr-IN" dirty="0" smtClean="0"/>
              <a:t>–</a:t>
            </a:r>
            <a:r>
              <a:rPr lang="en-US" dirty="0" smtClean="0"/>
              <a:t> 300 </a:t>
            </a:r>
            <a:r>
              <a:rPr lang="mr-IN" dirty="0" smtClean="0"/>
              <a:t>–</a:t>
            </a:r>
            <a:r>
              <a:rPr lang="en-US" dirty="0" smtClean="0"/>
              <a:t> 600 DPI</a:t>
            </a:r>
          </a:p>
          <a:p>
            <a:pPr marL="466725" indent="-288925">
              <a:buFont typeface="Wingdings" charset="2"/>
              <a:buChar char="ü"/>
            </a:pPr>
            <a:r>
              <a:rPr lang="en-US" dirty="0" smtClean="0"/>
              <a:t>Photographs</a:t>
            </a:r>
          </a:p>
          <a:p>
            <a:r>
              <a:rPr lang="en-US" dirty="0" smtClean="0"/>
              <a:t>Low resolution </a:t>
            </a:r>
            <a:r>
              <a:rPr lang="mr-IN" dirty="0" smtClean="0"/>
              <a:t>–</a:t>
            </a:r>
            <a:r>
              <a:rPr lang="en-US" dirty="0" smtClean="0"/>
              <a:t> 72 DPI</a:t>
            </a:r>
          </a:p>
          <a:p>
            <a:pPr marL="520700" indent="-342900">
              <a:buFont typeface="Wingdings" charset="2"/>
              <a:buChar char="ü"/>
            </a:pPr>
            <a:r>
              <a:rPr lang="en-US" dirty="0" smtClean="0"/>
              <a:t>Web images</a:t>
            </a:r>
            <a:endParaRPr lang="en-US" dirty="0"/>
          </a:p>
          <a:p>
            <a:endParaRPr lang="en-US" dirty="0" smtClean="0"/>
          </a:p>
        </p:txBody>
      </p:sp>
      <p:sp>
        <p:nvSpPr>
          <p:cNvPr id="3" name="Title 2"/>
          <p:cNvSpPr>
            <a:spLocks noGrp="1"/>
          </p:cNvSpPr>
          <p:nvPr>
            <p:ph type="title"/>
          </p:nvPr>
        </p:nvSpPr>
        <p:spPr/>
        <p:txBody>
          <a:bodyPr/>
          <a:lstStyle/>
          <a:p>
            <a:r>
              <a:rPr lang="en-US" dirty="0" smtClean="0"/>
              <a:t>Resolution</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20" descr="1_Middle_School_Computer_Class_Fotolia_42726357_Subscription_Monthly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306" y="2683725"/>
            <a:ext cx="2430967" cy="16206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flipV="1">
            <a:off x="5553306" y="4594301"/>
            <a:ext cx="81032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7" name="Picture 19" descr="1_Middle_School_Computer_Class_Fotolia_42726357_Subscription_Monthly_35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306" y="4701861"/>
            <a:ext cx="2430967" cy="162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546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Pixlr</a:t>
            </a:r>
            <a:endParaRPr lang="en-US" dirty="0"/>
          </a:p>
        </p:txBody>
      </p:sp>
      <p:pic>
        <p:nvPicPr>
          <p:cNvPr id="4" name="Picture 3"/>
          <p:cNvPicPr>
            <a:picLocks noChangeAspect="1"/>
          </p:cNvPicPr>
          <p:nvPr/>
        </p:nvPicPr>
        <p:blipFill>
          <a:blip r:embed="rId2"/>
          <a:stretch>
            <a:fillRect/>
          </a:stretch>
        </p:blipFill>
        <p:spPr>
          <a:xfrm>
            <a:off x="1323800" y="2111946"/>
            <a:ext cx="6337088" cy="4041043"/>
          </a:xfrm>
          <a:prstGeom prst="rect">
            <a:avLst/>
          </a:prstGeom>
        </p:spPr>
      </p:pic>
    </p:spTree>
    <p:extLst>
      <p:ext uri="{BB962C8B-B14F-4D97-AF65-F5344CB8AC3E}">
        <p14:creationId xmlns:p14="http://schemas.microsoft.com/office/powerpoint/2010/main" val="159107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903" y="1833601"/>
            <a:ext cx="3452698" cy="4351338"/>
          </a:xfrm>
        </p:spPr>
        <p:txBody>
          <a:bodyPr>
            <a:normAutofit lnSpcReduction="10000"/>
          </a:bodyPr>
          <a:lstStyle/>
          <a:p>
            <a:r>
              <a:rPr lang="en-US" b="1" dirty="0" smtClean="0"/>
              <a:t>Navigation panel </a:t>
            </a:r>
            <a:r>
              <a:rPr lang="en-US" dirty="0" smtClean="0"/>
              <a:t>- </a:t>
            </a:r>
            <a:r>
              <a:rPr lang="en-US" dirty="0"/>
              <a:t>used to zoom in and out of the image and move around the image when editing </a:t>
            </a:r>
            <a:endParaRPr lang="en-US" dirty="0" smtClean="0"/>
          </a:p>
          <a:p>
            <a:pPr lvl="0"/>
            <a:r>
              <a:rPr lang="en-US" b="1" dirty="0" smtClean="0"/>
              <a:t>History panel </a:t>
            </a:r>
            <a:r>
              <a:rPr lang="mr-IN" dirty="0" smtClean="0"/>
              <a:t>–</a:t>
            </a:r>
            <a:r>
              <a:rPr lang="en-US" dirty="0" smtClean="0"/>
              <a:t> </a:t>
            </a:r>
            <a:r>
              <a:rPr lang="en-US" dirty="0"/>
              <a:t>records actions and can be used to reverse changes (undo).</a:t>
            </a:r>
          </a:p>
          <a:p>
            <a:r>
              <a:rPr lang="en-US" b="1" dirty="0" smtClean="0"/>
              <a:t>Navigator panel </a:t>
            </a:r>
            <a:r>
              <a:rPr lang="en-US" dirty="0" smtClean="0"/>
              <a:t>- </a:t>
            </a:r>
            <a:r>
              <a:rPr lang="en-US" dirty="0"/>
              <a:t>zoom slider, zoom percent box and panning </a:t>
            </a:r>
            <a:endParaRPr lang="en-US" dirty="0" smtClean="0"/>
          </a:p>
          <a:p>
            <a:r>
              <a:rPr lang="en-US" b="1" dirty="0"/>
              <a:t>Layers </a:t>
            </a:r>
            <a:r>
              <a:rPr lang="en-US" b="1" dirty="0" smtClean="0"/>
              <a:t>panel: </a:t>
            </a:r>
            <a:r>
              <a:rPr lang="en-US" dirty="0" smtClean="0"/>
              <a:t>used </a:t>
            </a:r>
            <a:r>
              <a:rPr lang="en-US" dirty="0"/>
              <a:t>to create, delete and move layers, and contains layer styles.</a:t>
            </a:r>
          </a:p>
        </p:txBody>
      </p:sp>
      <p:sp>
        <p:nvSpPr>
          <p:cNvPr id="3" name="Title 2"/>
          <p:cNvSpPr>
            <a:spLocks noGrp="1"/>
          </p:cNvSpPr>
          <p:nvPr>
            <p:ph type="title"/>
          </p:nvPr>
        </p:nvSpPr>
        <p:spPr>
          <a:xfrm>
            <a:off x="617499" y="387428"/>
            <a:ext cx="7886700" cy="1325563"/>
          </a:xfrm>
        </p:spPr>
        <p:txBody>
          <a:bodyPr/>
          <a:lstStyle/>
          <a:p>
            <a:r>
              <a:rPr lang="en-US" dirty="0" smtClean="0"/>
              <a:t>Digital Editing Software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10" t="9040" r="11341" b="7925"/>
          <a:stretch/>
        </p:blipFill>
        <p:spPr>
          <a:xfrm>
            <a:off x="3813717" y="2348033"/>
            <a:ext cx="5196246" cy="3322474"/>
          </a:xfrm>
          <a:prstGeom prst="rect">
            <a:avLst/>
          </a:prstGeom>
        </p:spPr>
      </p:pic>
      <p:cxnSp>
        <p:nvCxnSpPr>
          <p:cNvPr id="6" name="Straight Arrow Connector 5"/>
          <p:cNvCxnSpPr/>
          <p:nvPr/>
        </p:nvCxnSpPr>
        <p:spPr>
          <a:xfrm>
            <a:off x="8329961" y="1443486"/>
            <a:ext cx="44605" cy="115175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5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Menus - Image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10" t="9040" r="11341" b="68822"/>
          <a:stretch/>
        </p:blipFill>
        <p:spPr>
          <a:xfrm>
            <a:off x="301084" y="1690689"/>
            <a:ext cx="8318810" cy="1418135"/>
          </a:xfrm>
          <a:prstGeom prst="rect">
            <a:avLst/>
          </a:prstGeom>
        </p:spPr>
      </p:pic>
      <p:cxnSp>
        <p:nvCxnSpPr>
          <p:cNvPr id="6" name="Straight Arrow Connector 5"/>
          <p:cNvCxnSpPr/>
          <p:nvPr/>
        </p:nvCxnSpPr>
        <p:spPr>
          <a:xfrm flipH="1">
            <a:off x="3780263" y="1282390"/>
            <a:ext cx="1393903" cy="4082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854" t="7956" r="54390" b="72966"/>
          <a:stretch/>
        </p:blipFill>
        <p:spPr>
          <a:xfrm>
            <a:off x="1694985" y="3824867"/>
            <a:ext cx="6369370" cy="2297152"/>
          </a:xfrm>
          <a:prstGeom prst="rect">
            <a:avLst/>
          </a:prstGeom>
        </p:spPr>
      </p:pic>
      <p:sp>
        <p:nvSpPr>
          <p:cNvPr id="8" name="Rounded Rectangle 7"/>
          <p:cNvSpPr/>
          <p:nvPr/>
        </p:nvSpPr>
        <p:spPr>
          <a:xfrm>
            <a:off x="2676293" y="3813717"/>
            <a:ext cx="669073" cy="43489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95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b="1" dirty="0" smtClean="0"/>
              <a:t>Canvas: </a:t>
            </a:r>
            <a:r>
              <a:rPr lang="en-US" dirty="0" smtClean="0"/>
              <a:t>adjusts the amount of space to edit outside the original image</a:t>
            </a:r>
            <a:endParaRPr lang="en-US" b="1" dirty="0"/>
          </a:p>
          <a:p>
            <a:pPr lvl="0"/>
            <a:r>
              <a:rPr lang="en-US" b="1" dirty="0"/>
              <a:t>Anchor: </a:t>
            </a:r>
            <a:r>
              <a:rPr lang="en-US" dirty="0" smtClean="0"/>
              <a:t>used with the canvas command</a:t>
            </a:r>
          </a:p>
          <a:p>
            <a:pPr marL="466725" lvl="0" indent="-233363">
              <a:buFont typeface="Wingdings" charset="2"/>
              <a:buChar char="ü"/>
            </a:pPr>
            <a:r>
              <a:rPr lang="en-US" dirty="0"/>
              <a:t>S</a:t>
            </a:r>
            <a:r>
              <a:rPr lang="en-US" dirty="0" smtClean="0"/>
              <a:t>pecifies </a:t>
            </a:r>
            <a:r>
              <a:rPr lang="en-US" dirty="0"/>
              <a:t>how the canvas is modified. </a:t>
            </a:r>
          </a:p>
          <a:p>
            <a:pPr marL="466725" lvl="0" indent="-288925">
              <a:buFont typeface="Wingdings" charset="2"/>
              <a:buChar char="ü"/>
            </a:pPr>
            <a:r>
              <a:rPr lang="en-US" dirty="0"/>
              <a:t>The middle box means an equal amount of canvas is added on all sides of the image.</a:t>
            </a:r>
          </a:p>
          <a:p>
            <a:pPr lvl="0"/>
            <a:r>
              <a:rPr lang="en-US" b="1" dirty="0" smtClean="0"/>
              <a:t>Constrain Proportions: </a:t>
            </a:r>
            <a:r>
              <a:rPr lang="en-US" dirty="0" smtClean="0"/>
              <a:t>used </a:t>
            </a:r>
            <a:r>
              <a:rPr lang="en-US" dirty="0"/>
              <a:t>to maintain width and height proportions when </a:t>
            </a:r>
            <a:r>
              <a:rPr lang="en-US" i="1" dirty="0"/>
              <a:t>resizing</a:t>
            </a:r>
            <a:r>
              <a:rPr lang="en-US" dirty="0"/>
              <a:t>. </a:t>
            </a:r>
            <a:endParaRPr lang="en-US" dirty="0" smtClean="0"/>
          </a:p>
          <a:p>
            <a:pPr lvl="0"/>
            <a:r>
              <a:rPr lang="en-US" b="1" dirty="0" smtClean="0"/>
              <a:t>Crop: </a:t>
            </a:r>
            <a:r>
              <a:rPr lang="en-US" dirty="0" smtClean="0"/>
              <a:t>removes an unwanted portion of the image.</a:t>
            </a:r>
          </a:p>
          <a:p>
            <a:pPr marL="466725" lvl="0" indent="-233363">
              <a:buFont typeface="Wingdings" charset="2"/>
              <a:buChar char="ü"/>
            </a:pPr>
            <a:r>
              <a:rPr lang="en-US" dirty="0" smtClean="0"/>
              <a:t>Reduces file size</a:t>
            </a:r>
            <a:endParaRPr lang="en-US" dirty="0"/>
          </a:p>
          <a:p>
            <a:endParaRPr lang="en-US" dirty="0"/>
          </a:p>
        </p:txBody>
      </p:sp>
      <p:sp>
        <p:nvSpPr>
          <p:cNvPr id="3" name="Title 2"/>
          <p:cNvSpPr>
            <a:spLocks noGrp="1"/>
          </p:cNvSpPr>
          <p:nvPr>
            <p:ph type="title"/>
          </p:nvPr>
        </p:nvSpPr>
        <p:spPr/>
        <p:txBody>
          <a:bodyPr/>
          <a:lstStyle/>
          <a:p>
            <a:r>
              <a:rPr lang="en-US" dirty="0" smtClean="0"/>
              <a:t>Image Menu</a:t>
            </a:r>
            <a:endParaRPr lang="en-US" dirty="0"/>
          </a:p>
        </p:txBody>
      </p:sp>
    </p:spTree>
    <p:extLst>
      <p:ext uri="{BB962C8B-B14F-4D97-AF65-F5344CB8AC3E}">
        <p14:creationId xmlns:p14="http://schemas.microsoft.com/office/powerpoint/2010/main" val="642992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Tools Palette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732" t="8823" r="11464" b="7925"/>
          <a:stretch/>
        </p:blipFill>
        <p:spPr>
          <a:xfrm>
            <a:off x="1739590" y="1690689"/>
            <a:ext cx="7231566" cy="465146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854" t="14098" r="79390" b="38711"/>
          <a:stretch/>
        </p:blipFill>
        <p:spPr>
          <a:xfrm>
            <a:off x="450388" y="1690689"/>
            <a:ext cx="833396" cy="4651459"/>
          </a:xfrm>
          <a:prstGeom prst="rect">
            <a:avLst/>
          </a:prstGeom>
        </p:spPr>
      </p:pic>
    </p:spTree>
    <p:extLst>
      <p:ext uri="{BB962C8B-B14F-4D97-AF65-F5344CB8AC3E}">
        <p14:creationId xmlns:p14="http://schemas.microsoft.com/office/powerpoint/2010/main" val="2060665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Tools Palette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919562831"/>
              </p:ext>
            </p:extLst>
          </p:nvPr>
        </p:nvGraphicFramePr>
        <p:xfrm>
          <a:off x="1588374" y="1801999"/>
          <a:ext cx="5626465" cy="4618390"/>
        </p:xfrm>
        <a:graphic>
          <a:graphicData uri="http://schemas.openxmlformats.org/presentationml/2006/ole">
            <mc:AlternateContent xmlns:mc="http://schemas.openxmlformats.org/markup-compatibility/2006">
              <mc:Choice xmlns:v="urn:schemas-microsoft-com:vml" Requires="v">
                <p:oleObj spid="_x0000_s8209" name="Document" r:id="rId4" imgW="6096000" imgH="5003800" progId="Word.Document.12">
                  <p:embed/>
                </p:oleObj>
              </mc:Choice>
              <mc:Fallback>
                <p:oleObj name="Document" r:id="rId4" imgW="6096000" imgH="5003800" progId="Word.Document.12">
                  <p:embed/>
                  <p:pic>
                    <p:nvPicPr>
                      <p:cNvPr id="0" name=""/>
                      <p:cNvPicPr/>
                      <p:nvPr/>
                    </p:nvPicPr>
                    <p:blipFill>
                      <a:blip r:embed="rId5"/>
                      <a:stretch>
                        <a:fillRect/>
                      </a:stretch>
                    </p:blipFill>
                    <p:spPr>
                      <a:xfrm>
                        <a:off x="1588374" y="1801999"/>
                        <a:ext cx="5626465" cy="4618390"/>
                      </a:xfrm>
                      <a:prstGeom prst="rect">
                        <a:avLst/>
                      </a:prstGeom>
                    </p:spPr>
                  </p:pic>
                </p:oleObj>
              </mc:Fallback>
            </mc:AlternateContent>
          </a:graphicData>
        </a:graphic>
      </p:graphicFrame>
    </p:spTree>
    <p:extLst>
      <p:ext uri="{BB962C8B-B14F-4D97-AF65-F5344CB8AC3E}">
        <p14:creationId xmlns:p14="http://schemas.microsoft.com/office/powerpoint/2010/main" val="1093534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5393009" cy="4497116"/>
          </a:xfrm>
        </p:spPr>
        <p:txBody>
          <a:bodyPr/>
          <a:lstStyle/>
          <a:p>
            <a:r>
              <a:rPr lang="en-US" dirty="0"/>
              <a:t>C</a:t>
            </a:r>
            <a:r>
              <a:rPr lang="en-US" dirty="0" smtClean="0"/>
              <a:t>an </a:t>
            </a:r>
            <a:r>
              <a:rPr lang="en-US" dirty="0"/>
              <a:t>be thought of as a separate sheet of transparent paper. </a:t>
            </a:r>
            <a:endParaRPr lang="en-US" dirty="0" smtClean="0"/>
          </a:p>
          <a:p>
            <a:r>
              <a:rPr lang="en-US" dirty="0" smtClean="0"/>
              <a:t>Allows </a:t>
            </a:r>
            <a:r>
              <a:rPr lang="en-US" dirty="0"/>
              <a:t>you to place objects separately and treat each one with unique filters or </a:t>
            </a:r>
            <a:r>
              <a:rPr lang="en-US" dirty="0" smtClean="0"/>
              <a:t>effects</a:t>
            </a:r>
          </a:p>
          <a:p>
            <a:r>
              <a:rPr lang="en-US" b="1" dirty="0" smtClean="0"/>
              <a:t>Stacking: </a:t>
            </a:r>
            <a:r>
              <a:rPr lang="en-US" dirty="0" smtClean="0"/>
              <a:t>the order of the layers</a:t>
            </a:r>
          </a:p>
          <a:p>
            <a:r>
              <a:rPr lang="en-US" dirty="0" smtClean="0"/>
              <a:t>Change order of layers to bring an object forward or move it back</a:t>
            </a:r>
          </a:p>
          <a:p>
            <a:r>
              <a:rPr lang="en-US" b="1" dirty="0" smtClean="0"/>
              <a:t>Flatten: </a:t>
            </a:r>
            <a:r>
              <a:rPr lang="en-US" dirty="0" smtClean="0"/>
              <a:t>to merge all layers into a single layer</a:t>
            </a:r>
            <a:endParaRPr lang="en-US" dirty="0"/>
          </a:p>
        </p:txBody>
      </p:sp>
      <p:sp>
        <p:nvSpPr>
          <p:cNvPr id="3" name="Title 2"/>
          <p:cNvSpPr>
            <a:spLocks noGrp="1"/>
          </p:cNvSpPr>
          <p:nvPr>
            <p:ph type="title"/>
          </p:nvPr>
        </p:nvSpPr>
        <p:spPr/>
        <p:txBody>
          <a:bodyPr/>
          <a:lstStyle/>
          <a:p>
            <a:r>
              <a:rPr lang="en-US" dirty="0" smtClean="0"/>
              <a:t>Layers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659" t="8823" r="64268" b="48467"/>
          <a:stretch/>
        </p:blipFill>
        <p:spPr>
          <a:xfrm>
            <a:off x="6556917" y="1825624"/>
            <a:ext cx="2207942" cy="4393585"/>
          </a:xfrm>
          <a:prstGeom prst="rect">
            <a:avLst/>
          </a:prstGeom>
        </p:spPr>
      </p:pic>
    </p:spTree>
    <p:extLst>
      <p:ext uri="{BB962C8B-B14F-4D97-AF65-F5344CB8AC3E}">
        <p14:creationId xmlns:p14="http://schemas.microsoft.com/office/powerpoint/2010/main" val="180017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59023" y="1859079"/>
            <a:ext cx="3820687" cy="4351338"/>
          </a:xfrm>
        </p:spPr>
        <p:txBody>
          <a:bodyPr/>
          <a:lstStyle/>
          <a:p>
            <a:pPr marL="457200" indent="-457200">
              <a:buFont typeface="+mj-lt"/>
              <a:buAutoNum type="arabicPeriod"/>
            </a:pPr>
            <a:r>
              <a:rPr lang="en-US" dirty="0" smtClean="0"/>
              <a:t>Toggle Layers</a:t>
            </a:r>
          </a:p>
          <a:p>
            <a:pPr marL="457200" indent="-457200">
              <a:buFont typeface="+mj-lt"/>
              <a:buAutoNum type="arabicPeriod"/>
            </a:pPr>
            <a:r>
              <a:rPr lang="en-US" dirty="0" smtClean="0"/>
              <a:t>Add Layer Mask</a:t>
            </a:r>
          </a:p>
          <a:p>
            <a:pPr marL="457200" indent="-457200">
              <a:buFont typeface="+mj-lt"/>
              <a:buAutoNum type="arabicPeriod"/>
            </a:pPr>
            <a:r>
              <a:rPr lang="en-US" dirty="0" smtClean="0"/>
              <a:t>Layer Styles</a:t>
            </a:r>
          </a:p>
          <a:p>
            <a:pPr marL="457200" indent="-457200">
              <a:buFont typeface="+mj-lt"/>
              <a:buAutoNum type="arabicPeriod"/>
            </a:pPr>
            <a:r>
              <a:rPr lang="en-US" dirty="0" smtClean="0"/>
              <a:t>New Layer</a:t>
            </a:r>
          </a:p>
          <a:p>
            <a:pPr marL="457200" indent="-457200">
              <a:buFont typeface="+mj-lt"/>
              <a:buAutoNum type="arabicPeriod"/>
            </a:pPr>
            <a:r>
              <a:rPr lang="en-US" dirty="0" smtClean="0"/>
              <a:t>Delete Layer</a:t>
            </a:r>
            <a:endParaRPr lang="en-US" dirty="0"/>
          </a:p>
        </p:txBody>
      </p:sp>
      <p:sp>
        <p:nvSpPr>
          <p:cNvPr id="3" name="Title 2"/>
          <p:cNvSpPr>
            <a:spLocks noGrp="1"/>
          </p:cNvSpPr>
          <p:nvPr>
            <p:ph type="title"/>
          </p:nvPr>
        </p:nvSpPr>
        <p:spPr/>
        <p:txBody>
          <a:bodyPr/>
          <a:lstStyle/>
          <a:p>
            <a:r>
              <a:rPr lang="en-US" dirty="0" smtClean="0"/>
              <a:t>Layer Options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305" y="4208367"/>
            <a:ext cx="3340100" cy="901700"/>
          </a:xfrm>
          <a:prstGeom prst="rect">
            <a:avLst/>
          </a:prstGeom>
        </p:spPr>
      </p:pic>
    </p:spTree>
    <p:extLst>
      <p:ext uri="{BB962C8B-B14F-4D97-AF65-F5344CB8AC3E}">
        <p14:creationId xmlns:p14="http://schemas.microsoft.com/office/powerpoint/2010/main" val="203253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6.2.1: Describe graphics software and the ways it can be used</a:t>
            </a:r>
            <a:r>
              <a:rPr lang="en-US" dirty="0" smtClean="0"/>
              <a:t>.</a:t>
            </a:r>
          </a:p>
          <a:p>
            <a:r>
              <a:rPr lang="en-US" dirty="0"/>
              <a:t>6.2.2: Compare and contrast vector and bitmap images</a:t>
            </a:r>
            <a:r>
              <a:rPr lang="en-US" dirty="0" smtClean="0"/>
              <a:t>.</a:t>
            </a:r>
            <a:endParaRPr lang="en-US" dirty="0"/>
          </a:p>
          <a:p>
            <a:r>
              <a:rPr lang="en-US" dirty="0"/>
              <a:t>6.2.3: Identify image file formats for photos and graphical art (e.g., TIFF, BMP, EPS, JPEG, GIF, PNG), and specify which formats are supported on the Web. </a:t>
            </a:r>
          </a:p>
          <a:p>
            <a:r>
              <a:rPr lang="en-US" dirty="0"/>
              <a:t>6.2.4: Define terms related to the creation and display of graphical images (e.g., raster, vector, transparency, opacity, cropping, etc.). </a:t>
            </a:r>
            <a:endParaRPr lang="en-US" dirty="0" smtClean="0"/>
          </a:p>
          <a:p>
            <a:r>
              <a:rPr lang="en-US" dirty="0"/>
              <a:t>6.2.5: Create images with effects using different tools, brushes, adjustments and filters available in graphics software.</a:t>
            </a:r>
          </a:p>
          <a:p>
            <a:r>
              <a:rPr lang="en-US" dirty="0"/>
              <a:t>6.2.6: Copy and paste graphical images.</a:t>
            </a:r>
          </a:p>
          <a:p>
            <a:r>
              <a:rPr lang="en-US" dirty="0"/>
              <a:t>6.2.7: Modify shapes and colors in a graphical image.</a:t>
            </a:r>
          </a:p>
          <a:p>
            <a:r>
              <a:rPr lang="en-US" dirty="0"/>
              <a:t>6.2.8: Save and export a digital photograph in a format that provides the best image quality and file size for Internet use</a:t>
            </a:r>
            <a:r>
              <a:rPr lang="en-US" dirty="0" smtClean="0"/>
              <a:t>.</a:t>
            </a:r>
            <a:endParaRPr lang="en-US" dirty="0"/>
          </a:p>
          <a:p>
            <a:endParaRPr lang="en-US" dirty="0"/>
          </a:p>
        </p:txBody>
      </p:sp>
      <p:sp>
        <p:nvSpPr>
          <p:cNvPr id="3" name="Title 2"/>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19495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3909" y="2653990"/>
            <a:ext cx="2939740" cy="2497873"/>
          </a:xfrm>
        </p:spPr>
        <p:txBody>
          <a:bodyPr/>
          <a:lstStyle/>
          <a:p>
            <a:pPr marL="0" indent="0">
              <a:buNone/>
            </a:pPr>
            <a:r>
              <a:rPr lang="en-US" dirty="0" smtClean="0"/>
              <a:t>Modify </a:t>
            </a:r>
          </a:p>
          <a:p>
            <a:r>
              <a:rPr lang="en-US" dirty="0" smtClean="0"/>
              <a:t>Brightness &amp; Contrast</a:t>
            </a:r>
          </a:p>
          <a:p>
            <a:r>
              <a:rPr lang="en-US" dirty="0" smtClean="0"/>
              <a:t>Hue &amp; Saturation</a:t>
            </a:r>
          </a:p>
          <a:p>
            <a:r>
              <a:rPr lang="en-US" dirty="0" smtClean="0"/>
              <a:t>Color balance</a:t>
            </a:r>
          </a:p>
          <a:p>
            <a:r>
              <a:rPr lang="en-US" dirty="0" err="1" smtClean="0"/>
              <a:t>Vibrance</a:t>
            </a:r>
            <a:endParaRPr lang="en-US" dirty="0"/>
          </a:p>
        </p:txBody>
      </p:sp>
      <p:sp>
        <p:nvSpPr>
          <p:cNvPr id="3" name="Title 2"/>
          <p:cNvSpPr>
            <a:spLocks noGrp="1"/>
          </p:cNvSpPr>
          <p:nvPr>
            <p:ph type="title"/>
          </p:nvPr>
        </p:nvSpPr>
        <p:spPr/>
        <p:txBody>
          <a:bodyPr/>
          <a:lstStyle/>
          <a:p>
            <a:r>
              <a:rPr lang="en-US" dirty="0" smtClean="0"/>
              <a:t>Adjustments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220" t="9039" r="61463" b="58440"/>
          <a:stretch/>
        </p:blipFill>
        <p:spPr>
          <a:xfrm>
            <a:off x="4939990" y="1825625"/>
            <a:ext cx="2564780" cy="3809080"/>
          </a:xfrm>
          <a:prstGeom prst="rect">
            <a:avLst/>
          </a:prstGeom>
        </p:spPr>
      </p:pic>
    </p:spTree>
    <p:extLst>
      <p:ext uri="{BB962C8B-B14F-4D97-AF65-F5344CB8AC3E}">
        <p14:creationId xmlns:p14="http://schemas.microsoft.com/office/powerpoint/2010/main" val="104691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3006648" cy="50498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mtClean="0"/>
              <a:t>Graphical effects</a:t>
            </a:r>
            <a:endParaRPr lang="en-US" dirty="0"/>
          </a:p>
        </p:txBody>
      </p:sp>
      <p:sp>
        <p:nvSpPr>
          <p:cNvPr id="3" name="Title 2"/>
          <p:cNvSpPr>
            <a:spLocks noGrp="1"/>
          </p:cNvSpPr>
          <p:nvPr>
            <p:ph type="title"/>
          </p:nvPr>
        </p:nvSpPr>
        <p:spPr/>
        <p:txBody>
          <a:bodyPr/>
          <a:lstStyle/>
          <a:p>
            <a:r>
              <a:rPr lang="en-US" dirty="0" smtClean="0"/>
              <a:t>Filters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610" t="9039" r="57195" b="39795"/>
          <a:stretch/>
        </p:blipFill>
        <p:spPr>
          <a:xfrm>
            <a:off x="6333890" y="1825625"/>
            <a:ext cx="1884557" cy="4447553"/>
          </a:xfrm>
          <a:prstGeom prst="rect">
            <a:avLst/>
          </a:prstGeom>
        </p:spPr>
      </p:pic>
      <p:sp>
        <p:nvSpPr>
          <p:cNvPr id="5" name="Rectangle 2"/>
          <p:cNvSpPr>
            <a:spLocks noChangeArrowheads="1"/>
          </p:cNvSpPr>
          <p:nvPr/>
        </p:nvSpPr>
        <p:spPr bwMode="auto">
          <a:xfrm flipV="1">
            <a:off x="802887" y="2158377"/>
            <a:ext cx="75456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87" y="2649032"/>
            <a:ext cx="4832195" cy="362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4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b="1" dirty="0" smtClean="0"/>
              <a:t>Magic Wand</a:t>
            </a:r>
            <a:r>
              <a:rPr lang="en-US" dirty="0" smtClean="0"/>
              <a:t>: </a:t>
            </a:r>
            <a:r>
              <a:rPr lang="en-US" dirty="0"/>
              <a:t>makes a selection based on color and tone values that are similar to the area clicked </a:t>
            </a:r>
            <a:endParaRPr lang="en-US" dirty="0" smtClean="0"/>
          </a:p>
          <a:p>
            <a:r>
              <a:rPr lang="en-US" b="1" dirty="0" smtClean="0"/>
              <a:t>Lasso</a:t>
            </a:r>
            <a:r>
              <a:rPr lang="en-US" dirty="0" smtClean="0"/>
              <a:t>: selects an area as it is traced or outlined or based </a:t>
            </a:r>
            <a:r>
              <a:rPr lang="en-US" smtClean="0"/>
              <a:t>on </a:t>
            </a:r>
            <a:r>
              <a:rPr lang="en-US" smtClean="0"/>
              <a:t>diagonal </a:t>
            </a:r>
            <a:r>
              <a:rPr lang="en-US" dirty="0" smtClean="0"/>
              <a:t>lines </a:t>
            </a:r>
          </a:p>
          <a:p>
            <a:r>
              <a:rPr lang="en-US" b="1" dirty="0" smtClean="0"/>
              <a:t>Marquee</a:t>
            </a:r>
            <a:r>
              <a:rPr lang="en-US" dirty="0" smtClean="0"/>
              <a:t>: selects an area based on a square (or rectangle) or a circle (or oval)</a:t>
            </a:r>
            <a:endParaRPr lang="en-US" dirty="0"/>
          </a:p>
          <a:p>
            <a:r>
              <a:rPr lang="en-US" b="1" dirty="0" smtClean="0"/>
              <a:t>Marching Ants</a:t>
            </a:r>
            <a:r>
              <a:rPr lang="en-US" dirty="0" smtClean="0"/>
              <a:t>: outlines an area that has been selected by a dotted line</a:t>
            </a:r>
            <a:endParaRPr lang="en-US" dirty="0"/>
          </a:p>
        </p:txBody>
      </p:sp>
      <p:sp>
        <p:nvSpPr>
          <p:cNvPr id="3" name="Title 2"/>
          <p:cNvSpPr>
            <a:spLocks noGrp="1"/>
          </p:cNvSpPr>
          <p:nvPr>
            <p:ph type="title"/>
          </p:nvPr>
        </p:nvSpPr>
        <p:spPr/>
        <p:txBody>
          <a:bodyPr/>
          <a:lstStyle/>
          <a:p>
            <a:r>
              <a:rPr lang="en-US" dirty="0" smtClean="0"/>
              <a:t>Selection Tools</a:t>
            </a:r>
            <a:endParaRPr lang="en-US" dirty="0"/>
          </a:p>
        </p:txBody>
      </p:sp>
    </p:spTree>
    <p:extLst>
      <p:ext uri="{BB962C8B-B14F-4D97-AF65-F5344CB8AC3E}">
        <p14:creationId xmlns:p14="http://schemas.microsoft.com/office/powerpoint/2010/main" val="485198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7295" y="1792172"/>
            <a:ext cx="5649487" cy="4351338"/>
          </a:xfrm>
        </p:spPr>
        <p:txBody>
          <a:bodyPr>
            <a:normAutofit/>
          </a:bodyPr>
          <a:lstStyle/>
          <a:p>
            <a:r>
              <a:rPr lang="en-US" b="1" dirty="0" smtClean="0"/>
              <a:t>Feathering: </a:t>
            </a:r>
            <a:r>
              <a:rPr lang="en-US" dirty="0" smtClean="0"/>
              <a:t>soft edge of an image when cropping or editing</a:t>
            </a:r>
          </a:p>
          <a:p>
            <a:endParaRPr lang="en-US" dirty="0" smtClean="0"/>
          </a:p>
          <a:p>
            <a:r>
              <a:rPr lang="en-US" b="1" dirty="0" smtClean="0"/>
              <a:t>Free Transform: </a:t>
            </a:r>
            <a:r>
              <a:rPr lang="en-US" dirty="0" smtClean="0"/>
              <a:t>used to rotate or resize an image</a:t>
            </a:r>
          </a:p>
          <a:p>
            <a:endParaRPr lang="en-US" dirty="0" smtClean="0"/>
          </a:p>
          <a:p>
            <a:r>
              <a:rPr lang="en-US" b="1" dirty="0" smtClean="0"/>
              <a:t>Blending Tools</a:t>
            </a:r>
            <a:r>
              <a:rPr lang="en-US" dirty="0" smtClean="0"/>
              <a:t>: Blur, Dodge, Sharpen</a:t>
            </a:r>
          </a:p>
          <a:p>
            <a:endParaRPr lang="en-US" dirty="0"/>
          </a:p>
          <a:p>
            <a:r>
              <a:rPr lang="en-US" b="1" dirty="0" smtClean="0"/>
              <a:t>Clone</a:t>
            </a:r>
            <a:r>
              <a:rPr lang="en-US" dirty="0" smtClean="0"/>
              <a:t>: copy details of one area of an image and </a:t>
            </a:r>
            <a:r>
              <a:rPr lang="en-US" dirty="0"/>
              <a:t>paste them in another area on the same image </a:t>
            </a:r>
          </a:p>
        </p:txBody>
      </p:sp>
      <p:sp>
        <p:nvSpPr>
          <p:cNvPr id="3" name="Title 2"/>
          <p:cNvSpPr>
            <a:spLocks noGrp="1"/>
          </p:cNvSpPr>
          <p:nvPr>
            <p:ph type="title"/>
          </p:nvPr>
        </p:nvSpPr>
        <p:spPr/>
        <p:txBody>
          <a:bodyPr/>
          <a:lstStyle/>
          <a:p>
            <a:r>
              <a:rPr lang="en-US" dirty="0" smtClean="0"/>
              <a:t>Editing Tools</a:t>
            </a:r>
            <a:endParaRPr lang="en-US" dirty="0"/>
          </a:p>
        </p:txBody>
      </p:sp>
    </p:spTree>
    <p:extLst>
      <p:ext uri="{BB962C8B-B14F-4D97-AF65-F5344CB8AC3E}">
        <p14:creationId xmlns:p14="http://schemas.microsoft.com/office/powerpoint/2010/main" val="92821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5348404" cy="4351338"/>
          </a:xfrm>
        </p:spPr>
        <p:txBody>
          <a:bodyPr/>
          <a:lstStyle/>
          <a:p>
            <a:r>
              <a:rPr lang="en-US" b="1" dirty="0"/>
              <a:t>Clip art </a:t>
            </a:r>
            <a:r>
              <a:rPr lang="en-US" dirty="0"/>
              <a:t>is pre-made graphic images used to illustrate any medium. </a:t>
            </a: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a:t>A </a:t>
            </a:r>
            <a:r>
              <a:rPr lang="en-US" b="1" dirty="0"/>
              <a:t>logo</a:t>
            </a:r>
            <a:r>
              <a:rPr lang="en-US" dirty="0"/>
              <a:t> is an emblem, symbol, or graphic mark commonly used by organizations, associations, and commercial enterprises. </a:t>
            </a:r>
            <a:endParaRPr lang="en-US" dirty="0" smtClean="0"/>
          </a:p>
        </p:txBody>
      </p:sp>
      <p:sp>
        <p:nvSpPr>
          <p:cNvPr id="3" name="Title 2"/>
          <p:cNvSpPr>
            <a:spLocks noGrp="1"/>
          </p:cNvSpPr>
          <p:nvPr>
            <p:ph type="title"/>
          </p:nvPr>
        </p:nvSpPr>
        <p:spPr/>
        <p:txBody>
          <a:bodyPr/>
          <a:lstStyle/>
          <a:p>
            <a:r>
              <a:rPr lang="en-US" dirty="0" smtClean="0"/>
              <a:t>Graphics &amp; Graphics Software</a:t>
            </a:r>
            <a:endParaRPr lang="en-US" dirty="0"/>
          </a:p>
        </p:txBody>
      </p:sp>
      <p:sp>
        <p:nvSpPr>
          <p:cNvPr id="4" name="Rectangle 2"/>
          <p:cNvSpPr>
            <a:spLocks noChangeArrowheads="1"/>
          </p:cNvSpPr>
          <p:nvPr/>
        </p:nvSpPr>
        <p:spPr bwMode="auto">
          <a:xfrm>
            <a:off x="6445404" y="1825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9" descr="green_checkmark_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404" y="182562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6494191" y="36018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28" descr="nike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191" y="3601844"/>
            <a:ext cx="1397000" cy="73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5616033" cy="4351338"/>
          </a:xfrm>
        </p:spPr>
        <p:txBody>
          <a:bodyPr/>
          <a:lstStyle/>
          <a:p>
            <a:r>
              <a:rPr lang="en-US" b="1" dirty="0" smtClean="0"/>
              <a:t>Web </a:t>
            </a:r>
            <a:r>
              <a:rPr lang="en-US" b="1" dirty="0"/>
              <a:t>graphics </a:t>
            </a:r>
            <a:r>
              <a:rPr lang="en-US" dirty="0"/>
              <a:t>are visual representations used on a Web site to enable or enhance the representation of a feeling or idea, in order to reach the Web site user. Web graphics include photographs, diagrams, designs and patterns, bar and pie charts, typography, line art, and many other image forms. </a:t>
            </a:r>
            <a:endParaRPr lang="en-US" dirty="0" smtClean="0"/>
          </a:p>
          <a:p>
            <a:endParaRPr lang="en-US" dirty="0"/>
          </a:p>
          <a:p>
            <a:endParaRPr lang="en-US" dirty="0" smtClean="0"/>
          </a:p>
          <a:p>
            <a:r>
              <a:rPr lang="en-US" dirty="0"/>
              <a:t>The </a:t>
            </a:r>
            <a:r>
              <a:rPr lang="en-US" b="1" dirty="0"/>
              <a:t>background</a:t>
            </a:r>
            <a:r>
              <a:rPr lang="en-US" dirty="0"/>
              <a:t> is the general scene or surface against which images, graphics, designs, or figures are represented or viewed. </a:t>
            </a:r>
          </a:p>
        </p:txBody>
      </p:sp>
      <p:sp>
        <p:nvSpPr>
          <p:cNvPr id="3" name="Title 2"/>
          <p:cNvSpPr>
            <a:spLocks noGrp="1"/>
          </p:cNvSpPr>
          <p:nvPr>
            <p:ph type="title"/>
          </p:nvPr>
        </p:nvSpPr>
        <p:spPr/>
        <p:txBody>
          <a:bodyPr/>
          <a:lstStyle/>
          <a:p>
            <a:r>
              <a:rPr lang="en-US" dirty="0" smtClean="0"/>
              <a:t>Graphics &amp; Graphics Software</a:t>
            </a:r>
            <a:endParaRPr lang="en-US" dirty="0"/>
          </a:p>
        </p:txBody>
      </p:sp>
      <p:sp>
        <p:nvSpPr>
          <p:cNvPr id="4" name="Rectangle 2"/>
          <p:cNvSpPr>
            <a:spLocks noChangeArrowheads="1"/>
          </p:cNvSpPr>
          <p:nvPr/>
        </p:nvSpPr>
        <p:spPr bwMode="auto">
          <a:xfrm>
            <a:off x="6668429" y="22190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27" descr="1_Abstract_Computer_Fotolia_34920590_Subscription_Monthly_small"/>
          <p:cNvPicPr>
            <a:picLocks noChangeAspect="1" noChangeArrowheads="1"/>
          </p:cNvPicPr>
          <p:nvPr/>
        </p:nvPicPr>
        <p:blipFill>
          <a:blip r:embed="rId2">
            <a:extLst>
              <a:ext uri="{28A0092B-C50C-407E-A947-70E740481C1C}">
                <a14:useLocalDpi xmlns:a14="http://schemas.microsoft.com/office/drawing/2010/main" val="0"/>
              </a:ext>
            </a:extLst>
          </a:blip>
          <a:srcRect l="5940" t="15024" b="10329"/>
          <a:stretch>
            <a:fillRect/>
          </a:stretch>
        </p:blipFill>
        <p:spPr bwMode="auto">
          <a:xfrm>
            <a:off x="6343650" y="2219092"/>
            <a:ext cx="2171700" cy="1206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6501161" y="43824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26" descr="1_Blue_Tech_Background_Fotolia_49204169_Subscription_Monthly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161" y="4382429"/>
            <a:ext cx="18542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41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1" y="2475260"/>
            <a:ext cx="4857750" cy="3826670"/>
          </a:xfrm>
        </p:spPr>
        <p:txBody>
          <a:bodyPr/>
          <a:lstStyle/>
          <a:p>
            <a:r>
              <a:rPr lang="en-US" dirty="0"/>
              <a:t>Graphics are used as a method of entertainment and </a:t>
            </a:r>
            <a:r>
              <a:rPr lang="en-US" dirty="0" smtClean="0"/>
              <a:t>communication: </a:t>
            </a:r>
          </a:p>
          <a:p>
            <a:pPr marL="466725" indent="-288925">
              <a:buFont typeface="Wingdings" charset="2"/>
              <a:buChar char="ü"/>
            </a:pPr>
            <a:r>
              <a:rPr lang="en-US" dirty="0" smtClean="0"/>
              <a:t>product </a:t>
            </a:r>
            <a:r>
              <a:rPr lang="en-US" dirty="0"/>
              <a:t>packaging, </a:t>
            </a:r>
            <a:endParaRPr lang="en-US" dirty="0" smtClean="0"/>
          </a:p>
          <a:p>
            <a:pPr marL="466725" indent="-288925">
              <a:buFont typeface="Wingdings" charset="2"/>
              <a:buChar char="ü"/>
            </a:pPr>
            <a:r>
              <a:rPr lang="en-US" dirty="0" smtClean="0"/>
              <a:t>magazine </a:t>
            </a:r>
            <a:r>
              <a:rPr lang="en-US" dirty="0"/>
              <a:t>and book illustrations, </a:t>
            </a:r>
            <a:endParaRPr lang="en-US" dirty="0" smtClean="0"/>
          </a:p>
          <a:p>
            <a:pPr marL="466725" indent="-288925">
              <a:buFont typeface="Wingdings" charset="2"/>
              <a:buChar char="ü"/>
            </a:pPr>
            <a:r>
              <a:rPr lang="en-US" dirty="0" smtClean="0"/>
              <a:t>and art.</a:t>
            </a:r>
          </a:p>
          <a:p>
            <a:endParaRPr lang="en-US" dirty="0"/>
          </a:p>
          <a:p>
            <a:r>
              <a:rPr lang="en-US" dirty="0" smtClean="0"/>
              <a:t>Graphics </a:t>
            </a:r>
            <a:r>
              <a:rPr lang="en-US" dirty="0"/>
              <a:t>help add visual interest, grab attention and evoke emotions. </a:t>
            </a:r>
          </a:p>
        </p:txBody>
      </p:sp>
      <p:sp>
        <p:nvSpPr>
          <p:cNvPr id="3" name="Title 2"/>
          <p:cNvSpPr>
            <a:spLocks noGrp="1"/>
          </p:cNvSpPr>
          <p:nvPr>
            <p:ph type="title"/>
          </p:nvPr>
        </p:nvSpPr>
        <p:spPr>
          <a:xfrm>
            <a:off x="628651" y="376276"/>
            <a:ext cx="7886700" cy="1325563"/>
          </a:xfrm>
        </p:spPr>
        <p:txBody>
          <a:bodyPr/>
          <a:lstStyle/>
          <a:p>
            <a:r>
              <a:rPr lang="en-US" dirty="0" smtClean="0"/>
              <a:t>Graphics &amp; Graphics Software</a:t>
            </a:r>
            <a:endParaRPr lang="en-US" dirty="0"/>
          </a:p>
        </p:txBody>
      </p:sp>
      <p:sp>
        <p:nvSpPr>
          <p:cNvPr id="4" name="Rectangle 2"/>
          <p:cNvSpPr>
            <a:spLocks noChangeArrowheads="1"/>
          </p:cNvSpPr>
          <p:nvPr/>
        </p:nvSpPr>
        <p:spPr bwMode="auto">
          <a:xfrm>
            <a:off x="6668429" y="22190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6501161" y="43824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5631366" y="24752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25" descr="1_Robot_Fotolia_56495118_Subscription_Monthly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366" y="2899008"/>
            <a:ext cx="2743200" cy="165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9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1" y="1701839"/>
            <a:ext cx="4857750" cy="4600091"/>
          </a:xfrm>
        </p:spPr>
        <p:txBody>
          <a:bodyPr>
            <a:normAutofit/>
          </a:bodyPr>
          <a:lstStyle/>
          <a:p>
            <a:r>
              <a:rPr lang="en-US" dirty="0"/>
              <a:t>C</a:t>
            </a:r>
            <a:r>
              <a:rPr lang="en-US" dirty="0" smtClean="0"/>
              <a:t>ommon </a:t>
            </a:r>
            <a:r>
              <a:rPr lang="en-US" dirty="0"/>
              <a:t>graphics software </a:t>
            </a:r>
            <a:r>
              <a:rPr lang="en-US" dirty="0" smtClean="0"/>
              <a:t>programs</a:t>
            </a:r>
          </a:p>
          <a:p>
            <a:pPr marL="466725" indent="-233363">
              <a:buFont typeface="Wingdings" charset="2"/>
              <a:buChar char="ü"/>
            </a:pPr>
            <a:r>
              <a:rPr lang="en-US" dirty="0" smtClean="0"/>
              <a:t>Adobe Photoshop</a:t>
            </a:r>
          </a:p>
          <a:p>
            <a:pPr marL="466725" indent="-233363">
              <a:buFont typeface="Wingdings" charset="2"/>
              <a:buChar char="ü"/>
            </a:pPr>
            <a:r>
              <a:rPr lang="en-US" dirty="0" err="1" smtClean="0"/>
              <a:t>CorelDRAW</a:t>
            </a:r>
            <a:r>
              <a:rPr lang="en-US" dirty="0" smtClean="0"/>
              <a:t> </a:t>
            </a:r>
          </a:p>
          <a:p>
            <a:pPr marL="466725" indent="-233363">
              <a:buFont typeface="Wingdings" charset="2"/>
              <a:buChar char="ü"/>
            </a:pPr>
            <a:r>
              <a:rPr lang="en-US" dirty="0" smtClean="0"/>
              <a:t>and </a:t>
            </a:r>
            <a:r>
              <a:rPr lang="en-US" dirty="0" err="1"/>
              <a:t>Pixlr</a:t>
            </a:r>
            <a:r>
              <a:rPr lang="en-US" dirty="0"/>
              <a:t>. </a:t>
            </a:r>
            <a:endParaRPr lang="en-US" dirty="0" smtClean="0"/>
          </a:p>
          <a:p>
            <a:r>
              <a:rPr lang="en-US" dirty="0"/>
              <a:t>V</a:t>
            </a:r>
            <a:r>
              <a:rPr lang="en-US" dirty="0" smtClean="0"/>
              <a:t>ariety </a:t>
            </a:r>
            <a:r>
              <a:rPr lang="en-US" dirty="0"/>
              <a:t>of tools and </a:t>
            </a:r>
            <a:r>
              <a:rPr lang="en-US" dirty="0" smtClean="0"/>
              <a:t>brushes</a:t>
            </a:r>
          </a:p>
          <a:p>
            <a:r>
              <a:rPr lang="en-US" dirty="0"/>
              <a:t>R</a:t>
            </a:r>
            <a:r>
              <a:rPr lang="en-US" dirty="0" smtClean="0"/>
              <a:t>epresent </a:t>
            </a:r>
            <a:r>
              <a:rPr lang="en-US" dirty="0"/>
              <a:t>traditional artistic </a:t>
            </a:r>
            <a:r>
              <a:rPr lang="en-US" dirty="0" smtClean="0"/>
              <a:t>styles</a:t>
            </a:r>
          </a:p>
          <a:p>
            <a:pPr marL="466725" indent="-288925">
              <a:buFont typeface="Wingdings" charset="2"/>
              <a:buChar char="ü"/>
            </a:pPr>
            <a:r>
              <a:rPr lang="en-US" dirty="0"/>
              <a:t>o</a:t>
            </a:r>
            <a:r>
              <a:rPr lang="en-US" dirty="0" smtClean="0"/>
              <a:t>ils</a:t>
            </a:r>
            <a:endParaRPr lang="en-US" dirty="0"/>
          </a:p>
          <a:p>
            <a:pPr marL="466725" indent="-288925">
              <a:buFont typeface="Wingdings" charset="2"/>
              <a:buChar char="ü"/>
            </a:pPr>
            <a:r>
              <a:rPr lang="en-US" dirty="0" smtClean="0"/>
              <a:t> acrylics</a:t>
            </a:r>
          </a:p>
          <a:p>
            <a:pPr marL="466725" indent="-288925">
              <a:buFont typeface="Wingdings" charset="2"/>
              <a:buChar char="ü"/>
            </a:pPr>
            <a:r>
              <a:rPr lang="en-US" dirty="0" smtClean="0"/>
              <a:t> watercolors</a:t>
            </a:r>
          </a:p>
          <a:p>
            <a:pPr marL="466725" indent="-288925">
              <a:buFont typeface="Wingdings" charset="2"/>
              <a:buChar char="ü"/>
            </a:pPr>
            <a:r>
              <a:rPr lang="en-US" dirty="0" smtClean="0"/>
              <a:t> charcoal </a:t>
            </a:r>
          </a:p>
          <a:p>
            <a:pPr marL="466725" indent="-288925">
              <a:buFont typeface="Wingdings" charset="2"/>
              <a:buChar char="ü"/>
            </a:pPr>
            <a:r>
              <a:rPr lang="en-US" dirty="0" smtClean="0"/>
              <a:t>and </a:t>
            </a:r>
            <a:r>
              <a:rPr lang="en-US" dirty="0"/>
              <a:t>pen. </a:t>
            </a:r>
          </a:p>
        </p:txBody>
      </p:sp>
      <p:sp>
        <p:nvSpPr>
          <p:cNvPr id="3" name="Title 2"/>
          <p:cNvSpPr>
            <a:spLocks noGrp="1"/>
          </p:cNvSpPr>
          <p:nvPr>
            <p:ph type="title"/>
          </p:nvPr>
        </p:nvSpPr>
        <p:spPr>
          <a:xfrm>
            <a:off x="628651" y="376276"/>
            <a:ext cx="7886700" cy="1325563"/>
          </a:xfrm>
        </p:spPr>
        <p:txBody>
          <a:bodyPr/>
          <a:lstStyle/>
          <a:p>
            <a:r>
              <a:rPr lang="en-US" dirty="0" smtClean="0"/>
              <a:t>Graphics &amp; Graphics Software</a:t>
            </a:r>
            <a:endParaRPr lang="en-US" dirty="0"/>
          </a:p>
        </p:txBody>
      </p:sp>
      <p:sp>
        <p:nvSpPr>
          <p:cNvPr id="4" name="Rectangle 2"/>
          <p:cNvSpPr>
            <a:spLocks noChangeArrowheads="1"/>
          </p:cNvSpPr>
          <p:nvPr/>
        </p:nvSpPr>
        <p:spPr bwMode="auto">
          <a:xfrm>
            <a:off x="6668429" y="22190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6501161" y="43824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5631366" y="24752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6760781" y="3545517"/>
            <a:ext cx="1354166" cy="1354166"/>
          </a:xfrm>
          <a:prstGeom prst="rect">
            <a:avLst/>
          </a:prstGeom>
        </p:spPr>
      </p:pic>
      <p:pic>
        <p:nvPicPr>
          <p:cNvPr id="8" name="Picture 7"/>
          <p:cNvPicPr>
            <a:picLocks noChangeAspect="1"/>
          </p:cNvPicPr>
          <p:nvPr/>
        </p:nvPicPr>
        <p:blipFill>
          <a:blip r:embed="rId3"/>
          <a:stretch>
            <a:fillRect/>
          </a:stretch>
        </p:blipFill>
        <p:spPr>
          <a:xfrm>
            <a:off x="5486401" y="1944484"/>
            <a:ext cx="1371600" cy="1371600"/>
          </a:xfrm>
          <a:prstGeom prst="rect">
            <a:avLst/>
          </a:prstGeom>
        </p:spPr>
      </p:pic>
      <p:pic>
        <p:nvPicPr>
          <p:cNvPr id="9" name="Picture 8"/>
          <p:cNvPicPr>
            <a:picLocks noChangeAspect="1"/>
          </p:cNvPicPr>
          <p:nvPr/>
        </p:nvPicPr>
        <p:blipFill>
          <a:blip r:embed="rId4"/>
          <a:stretch>
            <a:fillRect/>
          </a:stretch>
        </p:blipFill>
        <p:spPr>
          <a:xfrm>
            <a:off x="4088548" y="4663950"/>
            <a:ext cx="1932879" cy="1232561"/>
          </a:xfrm>
          <a:prstGeom prst="rect">
            <a:avLst/>
          </a:prstGeom>
        </p:spPr>
      </p:pic>
      <p:pic>
        <p:nvPicPr>
          <p:cNvPr id="11" name="Picture 10"/>
          <p:cNvPicPr>
            <a:picLocks noChangeAspect="1"/>
          </p:cNvPicPr>
          <p:nvPr/>
        </p:nvPicPr>
        <p:blipFill>
          <a:blip r:embed="rId4"/>
          <a:stretch>
            <a:fillRect/>
          </a:stretch>
        </p:blipFill>
        <p:spPr>
          <a:xfrm>
            <a:off x="4060902" y="4641647"/>
            <a:ext cx="1932879" cy="1232561"/>
          </a:xfrm>
          <a:prstGeom prst="rect">
            <a:avLst/>
          </a:prstGeom>
        </p:spPr>
      </p:pic>
    </p:spTree>
    <p:extLst>
      <p:ext uri="{BB962C8B-B14F-4D97-AF65-F5344CB8AC3E}">
        <p14:creationId xmlns:p14="http://schemas.microsoft.com/office/powerpoint/2010/main" val="11337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Graphics Types</a:t>
            </a:r>
            <a:endParaRPr lang="en-US" dirty="0"/>
          </a:p>
        </p:txBody>
      </p:sp>
      <p:sp>
        <p:nvSpPr>
          <p:cNvPr id="4" name="Text Placeholder 3"/>
          <p:cNvSpPr>
            <a:spLocks noGrp="1"/>
          </p:cNvSpPr>
          <p:nvPr>
            <p:ph type="body" idx="1"/>
          </p:nvPr>
        </p:nvSpPr>
        <p:spPr/>
        <p:txBody>
          <a:bodyPr>
            <a:normAutofit/>
          </a:bodyPr>
          <a:lstStyle/>
          <a:p>
            <a:r>
              <a:rPr lang="en-US" sz="2400" dirty="0" smtClean="0"/>
              <a:t>Raster</a:t>
            </a:r>
            <a:endParaRPr lang="en-US" sz="2400" dirty="0"/>
          </a:p>
        </p:txBody>
      </p:sp>
      <p:sp>
        <p:nvSpPr>
          <p:cNvPr id="5" name="Content Placeholder 4"/>
          <p:cNvSpPr>
            <a:spLocks noGrp="1"/>
          </p:cNvSpPr>
          <p:nvPr>
            <p:ph sz="half" idx="2"/>
          </p:nvPr>
        </p:nvSpPr>
        <p:spPr/>
        <p:txBody>
          <a:bodyPr/>
          <a:lstStyle/>
          <a:p>
            <a:r>
              <a:rPr lang="en-US" dirty="0"/>
              <a:t>M</a:t>
            </a:r>
            <a:r>
              <a:rPr lang="en-US" dirty="0" smtClean="0"/>
              <a:t>ade </a:t>
            </a:r>
            <a:r>
              <a:rPr lang="en-US" dirty="0"/>
              <a:t>of grids of pixels, commonly referred as a </a:t>
            </a:r>
            <a:r>
              <a:rPr lang="en-US" dirty="0" smtClean="0"/>
              <a:t>bitmap.</a:t>
            </a:r>
          </a:p>
          <a:p>
            <a:r>
              <a:rPr lang="en-US" dirty="0" smtClean="0"/>
              <a:t>The </a:t>
            </a:r>
            <a:r>
              <a:rPr lang="en-US" dirty="0"/>
              <a:t>larger the image, the more disk space the image file will take up. </a:t>
            </a:r>
            <a:endParaRPr lang="en-US" dirty="0" smtClean="0"/>
          </a:p>
          <a:p>
            <a:r>
              <a:rPr lang="en-US" dirty="0" smtClean="0"/>
              <a:t>Becomes pixelated when enlarged</a:t>
            </a:r>
            <a:endParaRPr lang="en-US" dirty="0"/>
          </a:p>
        </p:txBody>
      </p:sp>
      <p:sp>
        <p:nvSpPr>
          <p:cNvPr id="6" name="Text Placeholder 5"/>
          <p:cNvSpPr>
            <a:spLocks noGrp="1"/>
          </p:cNvSpPr>
          <p:nvPr>
            <p:ph type="body" sz="quarter" idx="3"/>
          </p:nvPr>
        </p:nvSpPr>
        <p:spPr/>
        <p:txBody>
          <a:bodyPr>
            <a:normAutofit/>
          </a:bodyPr>
          <a:lstStyle/>
          <a:p>
            <a:r>
              <a:rPr lang="en-US" sz="2400" dirty="0" smtClean="0"/>
              <a:t>Vector</a:t>
            </a:r>
            <a:endParaRPr lang="en-US" sz="2400" dirty="0"/>
          </a:p>
        </p:txBody>
      </p:sp>
      <p:sp>
        <p:nvSpPr>
          <p:cNvPr id="7" name="Content Placeholder 6"/>
          <p:cNvSpPr>
            <a:spLocks noGrp="1"/>
          </p:cNvSpPr>
          <p:nvPr>
            <p:ph sz="quarter" idx="4"/>
          </p:nvPr>
        </p:nvSpPr>
        <p:spPr/>
        <p:txBody>
          <a:bodyPr/>
          <a:lstStyle/>
          <a:p>
            <a:r>
              <a:rPr lang="en-US" dirty="0"/>
              <a:t>N</a:t>
            </a:r>
            <a:r>
              <a:rPr lang="en-US" dirty="0" smtClean="0"/>
              <a:t>ot </a:t>
            </a:r>
            <a:r>
              <a:rPr lang="en-US" dirty="0"/>
              <a:t>made up of a grid of </a:t>
            </a:r>
            <a:r>
              <a:rPr lang="en-US" dirty="0" smtClean="0"/>
              <a:t>pixels.</a:t>
            </a:r>
          </a:p>
          <a:p>
            <a:r>
              <a:rPr lang="en-US" dirty="0" smtClean="0"/>
              <a:t>Mathematical formulas that draw lines and curves between points to create an image</a:t>
            </a:r>
          </a:p>
          <a:p>
            <a:r>
              <a:rPr lang="en-US" dirty="0" smtClean="0"/>
              <a:t>A </a:t>
            </a:r>
            <a:r>
              <a:rPr lang="en-US" dirty="0"/>
              <a:t>path can be a line, a triangle, a square, or a curvy shape. </a:t>
            </a:r>
          </a:p>
        </p:txBody>
      </p:sp>
    </p:spTree>
    <p:extLst>
      <p:ext uri="{BB962C8B-B14F-4D97-AF65-F5344CB8AC3E}">
        <p14:creationId xmlns:p14="http://schemas.microsoft.com/office/powerpoint/2010/main" val="202572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66390878"/>
              </p:ext>
            </p:extLst>
          </p:nvPr>
        </p:nvGraphicFramePr>
        <p:xfrm>
          <a:off x="628650" y="1825625"/>
          <a:ext cx="7886700" cy="3197860"/>
        </p:xfrm>
        <a:graphic>
          <a:graphicData uri="http://schemas.openxmlformats.org/drawingml/2006/table">
            <a:tbl>
              <a:tblPr firstRow="1" bandRow="1">
                <a:tableStyleId>{5C22544A-7EE6-4342-B048-85BDC9FD1C3A}</a:tableStyleId>
              </a:tblPr>
              <a:tblGrid>
                <a:gridCol w="1577340"/>
                <a:gridCol w="1577340"/>
                <a:gridCol w="1577340"/>
                <a:gridCol w="1577340"/>
                <a:gridCol w="1577340"/>
              </a:tblGrid>
              <a:tr h="370840">
                <a:tc>
                  <a:txBody>
                    <a:bodyPr/>
                    <a:lstStyle/>
                    <a:p>
                      <a:endParaRPr lang="en-US" dirty="0"/>
                    </a:p>
                  </a:txBody>
                  <a:tcPr/>
                </a:tc>
                <a:tc>
                  <a:txBody>
                    <a:bodyPr/>
                    <a:lstStyle/>
                    <a:p>
                      <a:r>
                        <a:rPr lang="en-US" dirty="0" smtClean="0"/>
                        <a:t>Uses</a:t>
                      </a:r>
                      <a:endParaRPr lang="en-US" dirty="0"/>
                    </a:p>
                  </a:txBody>
                  <a:tcPr/>
                </a:tc>
                <a:tc>
                  <a:txBody>
                    <a:bodyPr/>
                    <a:lstStyle/>
                    <a:p>
                      <a:r>
                        <a:rPr lang="en-US" dirty="0" smtClean="0"/>
                        <a:t>Compression</a:t>
                      </a:r>
                      <a:endParaRPr lang="en-US" dirty="0"/>
                    </a:p>
                  </a:txBody>
                  <a:tcPr/>
                </a:tc>
                <a:tc>
                  <a:txBody>
                    <a:bodyPr/>
                    <a:lstStyle/>
                    <a:p>
                      <a:r>
                        <a:rPr lang="en-US" dirty="0" smtClean="0"/>
                        <a:t>Animation</a:t>
                      </a:r>
                      <a:endParaRPr lang="en-US" dirty="0"/>
                    </a:p>
                  </a:txBody>
                  <a:tcPr/>
                </a:tc>
                <a:tc>
                  <a:txBody>
                    <a:bodyPr/>
                    <a:lstStyle/>
                    <a:p>
                      <a:r>
                        <a:rPr lang="en-US" dirty="0" smtClean="0"/>
                        <a:t>Transparency</a:t>
                      </a:r>
                      <a:endParaRPr lang="en-US" dirty="0"/>
                    </a:p>
                  </a:txBody>
                  <a:tcPr/>
                </a:tc>
              </a:tr>
              <a:tr h="370840">
                <a:tc>
                  <a:txBody>
                    <a:bodyPr/>
                    <a:lstStyle/>
                    <a:p>
                      <a:r>
                        <a:rPr lang="en-US" dirty="0" smtClean="0"/>
                        <a:t>BMP (Bitmap)</a:t>
                      </a:r>
                      <a:endParaRPr lang="en-US" dirty="0"/>
                    </a:p>
                  </a:txBody>
                  <a:tcPr/>
                </a:tc>
                <a:tc>
                  <a:txBody>
                    <a:bodyPr/>
                    <a:lstStyle/>
                    <a:p>
                      <a:r>
                        <a:rPr lang="en-US" dirty="0" smtClean="0"/>
                        <a:t>Crisp clear original</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70840">
                <a:tc>
                  <a:txBody>
                    <a:bodyPr/>
                    <a:lstStyle/>
                    <a:p>
                      <a:r>
                        <a:rPr lang="en-US" dirty="0" smtClean="0"/>
                        <a:t>JPG (JPEG)</a:t>
                      </a:r>
                      <a:endParaRPr lang="en-US" dirty="0"/>
                    </a:p>
                  </a:txBody>
                  <a:tcPr/>
                </a:tc>
                <a:tc>
                  <a:txBody>
                    <a:bodyPr/>
                    <a:lstStyle/>
                    <a:p>
                      <a:r>
                        <a:rPr lang="en-US" dirty="0" smtClean="0"/>
                        <a:t>Web</a:t>
                      </a:r>
                      <a:r>
                        <a:rPr lang="en-US" baseline="0" dirty="0" smtClean="0"/>
                        <a:t> and print photos</a:t>
                      </a:r>
                      <a:endParaRPr lang="en-US" dirty="0"/>
                    </a:p>
                  </a:txBody>
                  <a:tcPr/>
                </a:tc>
                <a:tc>
                  <a:txBody>
                    <a:bodyPr/>
                    <a:lstStyle/>
                    <a:p>
                      <a:r>
                        <a:rPr lang="en-US" dirty="0" err="1" smtClean="0"/>
                        <a:t>Lossy</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70840">
                <a:tc>
                  <a:txBody>
                    <a:bodyPr/>
                    <a:lstStyle/>
                    <a:p>
                      <a:r>
                        <a:rPr lang="en-US" dirty="0" smtClean="0"/>
                        <a:t>GIF</a:t>
                      </a:r>
                      <a:endParaRPr lang="en-US" dirty="0"/>
                    </a:p>
                  </a:txBody>
                  <a:tcPr/>
                </a:tc>
                <a:tc>
                  <a:txBody>
                    <a:bodyPr/>
                    <a:lstStyle/>
                    <a:p>
                      <a:r>
                        <a:rPr lang="en-US" dirty="0" smtClean="0"/>
                        <a:t>Logos and drawings</a:t>
                      </a:r>
                      <a:endParaRPr lang="en-US" dirty="0"/>
                    </a:p>
                  </a:txBody>
                  <a:tcPr/>
                </a:tc>
                <a:tc>
                  <a:txBody>
                    <a:bodyPr/>
                    <a:lstStyle/>
                    <a:p>
                      <a:r>
                        <a:rPr lang="en-US" dirty="0" smtClean="0"/>
                        <a:t>Lossless</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PNG</a:t>
                      </a:r>
                      <a:endParaRPr lang="en-US" dirty="0"/>
                    </a:p>
                  </a:txBody>
                  <a:tcPr/>
                </a:tc>
                <a:tc>
                  <a:txBody>
                    <a:bodyPr/>
                    <a:lstStyle/>
                    <a:p>
                      <a:r>
                        <a:rPr lang="en-US" dirty="0" smtClean="0"/>
                        <a:t>Line art, cartoons, logos, web</a:t>
                      </a:r>
                      <a:r>
                        <a:rPr lang="en-US" baseline="0" dirty="0" smtClean="0"/>
                        <a:t> photos</a:t>
                      </a:r>
                      <a:endParaRPr lang="en-US" dirty="0"/>
                    </a:p>
                  </a:txBody>
                  <a:tcPr/>
                </a:tc>
                <a:tc>
                  <a:txBody>
                    <a:bodyPr/>
                    <a:lstStyle/>
                    <a:p>
                      <a:r>
                        <a:rPr lang="en-US" dirty="0" smtClean="0"/>
                        <a:t>Lossless</a:t>
                      </a:r>
                      <a:endParaRPr lang="en-US" dirty="0"/>
                    </a:p>
                  </a:txBody>
                  <a:tcPr/>
                </a:tc>
                <a:tc>
                  <a:txBody>
                    <a:bodyPr/>
                    <a:lstStyle/>
                    <a:p>
                      <a:r>
                        <a:rPr lang="en-US" dirty="0" smtClean="0"/>
                        <a:t>Yes (APNG)</a:t>
                      </a:r>
                      <a:endParaRPr lang="en-US" dirty="0"/>
                    </a:p>
                  </a:txBody>
                  <a:tcPr/>
                </a:tc>
                <a:tc>
                  <a:txBody>
                    <a:bodyPr/>
                    <a:lstStyle/>
                    <a:p>
                      <a:r>
                        <a:rPr lang="en-US" dirty="0" smtClean="0"/>
                        <a:t>Yes</a:t>
                      </a:r>
                      <a:endParaRPr lang="en-US" dirty="0"/>
                    </a:p>
                  </a:txBody>
                  <a:tcPr/>
                </a:tc>
              </a:tr>
              <a:tr h="370840">
                <a:tc>
                  <a:txBody>
                    <a:bodyPr/>
                    <a:lstStyle/>
                    <a:p>
                      <a:r>
                        <a:rPr lang="en-US" dirty="0" smtClean="0"/>
                        <a:t>TIFF</a:t>
                      </a:r>
                      <a:endParaRPr lang="en-US" dirty="0"/>
                    </a:p>
                  </a:txBody>
                  <a:tcPr/>
                </a:tc>
                <a:tc>
                  <a:txBody>
                    <a:bodyPr/>
                    <a:lstStyle/>
                    <a:p>
                      <a:r>
                        <a:rPr lang="en-US" dirty="0" smtClean="0"/>
                        <a:t>Desktop publishing, 3-D,</a:t>
                      </a:r>
                      <a:r>
                        <a:rPr lang="en-US" baseline="0" dirty="0" smtClean="0"/>
                        <a:t> medical imaging</a:t>
                      </a:r>
                      <a:endParaRPr lang="en-US" dirty="0"/>
                    </a:p>
                  </a:txBody>
                  <a:tcPr/>
                </a:tc>
                <a:tc>
                  <a:txBody>
                    <a:bodyPr/>
                    <a:lstStyle/>
                    <a:p>
                      <a:r>
                        <a:rPr lang="en-US" dirty="0" smtClean="0"/>
                        <a:t>No</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PSD</a:t>
                      </a:r>
                      <a:endParaRPr lang="en-US" dirty="0"/>
                    </a:p>
                  </a:txBody>
                  <a:tcPr/>
                </a:tc>
                <a:tc>
                  <a:txBody>
                    <a:bodyPr/>
                    <a:lstStyle/>
                    <a:p>
                      <a:r>
                        <a:rPr lang="en-US" dirty="0" smtClean="0"/>
                        <a:t>Adobe Photoshop</a:t>
                      </a:r>
                      <a:endParaRPr lang="en-US" dirty="0"/>
                    </a:p>
                  </a:txBody>
                  <a:tcPr/>
                </a:tc>
                <a:tc>
                  <a:txBody>
                    <a:bodyPr/>
                    <a:lstStyle/>
                    <a:p>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bl>
          </a:graphicData>
        </a:graphic>
      </p:graphicFrame>
      <p:sp>
        <p:nvSpPr>
          <p:cNvPr id="3" name="Title 2"/>
          <p:cNvSpPr>
            <a:spLocks noGrp="1"/>
          </p:cNvSpPr>
          <p:nvPr>
            <p:ph type="title"/>
          </p:nvPr>
        </p:nvSpPr>
        <p:spPr/>
        <p:txBody>
          <a:bodyPr/>
          <a:lstStyle/>
          <a:p>
            <a:r>
              <a:rPr lang="en-US" dirty="0" smtClean="0"/>
              <a:t>Raster Graphics</a:t>
            </a:r>
            <a:endParaRPr lang="en-US" dirty="0"/>
          </a:p>
        </p:txBody>
      </p:sp>
    </p:spTree>
    <p:extLst>
      <p:ext uri="{BB962C8B-B14F-4D97-AF65-F5344CB8AC3E}">
        <p14:creationId xmlns:p14="http://schemas.microsoft.com/office/powerpoint/2010/main" val="1890514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a:t>
            </a:r>
            <a:r>
              <a:rPr lang="en-US" dirty="0" smtClean="0"/>
              <a:t>sed </a:t>
            </a:r>
            <a:r>
              <a:rPr lang="en-US" dirty="0"/>
              <a:t>to create simple drawings or complex diagrams. </a:t>
            </a:r>
            <a:endParaRPr lang="en-US" dirty="0" smtClean="0"/>
          </a:p>
          <a:p>
            <a:r>
              <a:rPr lang="en-US" dirty="0"/>
              <a:t>C</a:t>
            </a:r>
            <a:r>
              <a:rPr lang="en-US" dirty="0" smtClean="0"/>
              <a:t>an </a:t>
            </a:r>
            <a:r>
              <a:rPr lang="en-US" dirty="0"/>
              <a:t>be enlarged to any size and not lose any image quality. </a:t>
            </a:r>
            <a:endParaRPr lang="en-US" dirty="0" smtClean="0"/>
          </a:p>
          <a:p>
            <a:r>
              <a:rPr lang="en-US" dirty="0" smtClean="0"/>
              <a:t>Ideal for </a:t>
            </a:r>
            <a:r>
              <a:rPr lang="en-US" dirty="0"/>
              <a:t>logos, which can be large enough to appear on a billboard, yet small enough to appear on a business card. </a:t>
            </a:r>
            <a:endParaRPr lang="en-US" dirty="0" smtClean="0"/>
          </a:p>
          <a:p>
            <a:r>
              <a:rPr lang="en-US" dirty="0"/>
              <a:t>C</a:t>
            </a:r>
            <a:r>
              <a:rPr lang="en-US" dirty="0" smtClean="0"/>
              <a:t>ommon types:</a:t>
            </a:r>
          </a:p>
          <a:p>
            <a:pPr marL="466725" indent="-288925">
              <a:buFont typeface="Wingdings" charset="2"/>
              <a:buChar char="ü"/>
            </a:pPr>
            <a:r>
              <a:rPr lang="en-US" dirty="0" smtClean="0"/>
              <a:t>AI  - Adobe Illustrator</a:t>
            </a:r>
          </a:p>
          <a:p>
            <a:pPr marL="466725" indent="-288925">
              <a:buFont typeface="Wingdings" charset="2"/>
              <a:buChar char="ü"/>
            </a:pPr>
            <a:r>
              <a:rPr lang="en-US" dirty="0" smtClean="0"/>
              <a:t>EPS </a:t>
            </a:r>
            <a:r>
              <a:rPr lang="mr-IN" dirty="0" smtClean="0"/>
              <a:t>–</a:t>
            </a:r>
            <a:r>
              <a:rPr lang="en-US" dirty="0" smtClean="0"/>
              <a:t> common format that can be opened in multiple platforms</a:t>
            </a:r>
          </a:p>
          <a:p>
            <a:pPr marL="466725" indent="-288925">
              <a:buFont typeface="Wingdings" charset="2"/>
              <a:buChar char="ü"/>
            </a:pPr>
            <a:r>
              <a:rPr lang="en-US" dirty="0" smtClean="0"/>
              <a:t>SVG </a:t>
            </a:r>
            <a:r>
              <a:rPr lang="mr-IN" dirty="0" smtClean="0"/>
              <a:t>–</a:t>
            </a:r>
            <a:r>
              <a:rPr lang="en-US" dirty="0" smtClean="0"/>
              <a:t> 2 dimensional and supports interactivity and animation</a:t>
            </a:r>
          </a:p>
          <a:p>
            <a:pPr marL="466725" indent="-288925">
              <a:buFont typeface="Wingdings" charset="2"/>
              <a:buChar char="ü"/>
            </a:pPr>
            <a:r>
              <a:rPr lang="en-US" dirty="0" smtClean="0"/>
              <a:t>DRW </a:t>
            </a:r>
            <a:r>
              <a:rPr lang="mr-IN" dirty="0" smtClean="0"/>
              <a:t>–</a:t>
            </a:r>
            <a:r>
              <a:rPr lang="en-US" dirty="0" smtClean="0"/>
              <a:t> often used for technical drawings like construction or engineering</a:t>
            </a:r>
            <a:endParaRPr lang="en-US" dirty="0"/>
          </a:p>
          <a:p>
            <a:endParaRPr lang="en-US" dirty="0"/>
          </a:p>
        </p:txBody>
      </p:sp>
      <p:sp>
        <p:nvSpPr>
          <p:cNvPr id="3" name="Title 2"/>
          <p:cNvSpPr>
            <a:spLocks noGrp="1"/>
          </p:cNvSpPr>
          <p:nvPr>
            <p:ph type="title"/>
          </p:nvPr>
        </p:nvSpPr>
        <p:spPr/>
        <p:txBody>
          <a:bodyPr/>
          <a:lstStyle/>
          <a:p>
            <a:r>
              <a:rPr lang="en-US" dirty="0" smtClean="0"/>
              <a:t>Vector Graphics</a:t>
            </a:r>
            <a:endParaRPr lang="en-US" dirty="0"/>
          </a:p>
        </p:txBody>
      </p:sp>
    </p:spTree>
    <p:extLst>
      <p:ext uri="{BB962C8B-B14F-4D97-AF65-F5344CB8AC3E}">
        <p14:creationId xmlns:p14="http://schemas.microsoft.com/office/powerpoint/2010/main" val="1323315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2866</TotalTime>
  <Words>961</Words>
  <Application>Microsoft Macintosh PowerPoint</Application>
  <PresentationFormat>On-screen Show (4:3)</PresentationFormat>
  <Paragraphs>157</Paragraphs>
  <Slides>23</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Calibri</vt:lpstr>
      <vt:lpstr>Calibri Light</vt:lpstr>
      <vt:lpstr>Mangal</vt:lpstr>
      <vt:lpstr>Wingdings</vt:lpstr>
      <vt:lpstr>Arial</vt:lpstr>
      <vt:lpstr>Office Theme</vt:lpstr>
      <vt:lpstr>Document</vt:lpstr>
      <vt:lpstr>ICT Multi-Media Lesson 2:</vt:lpstr>
      <vt:lpstr>Objectives</vt:lpstr>
      <vt:lpstr>Graphics &amp; Graphics Software</vt:lpstr>
      <vt:lpstr>Graphics &amp; Graphics Software</vt:lpstr>
      <vt:lpstr>Graphics &amp; Graphics Software</vt:lpstr>
      <vt:lpstr>Graphics &amp; Graphics Software</vt:lpstr>
      <vt:lpstr>Graphics Types</vt:lpstr>
      <vt:lpstr>Raster Graphics</vt:lpstr>
      <vt:lpstr>Vector Graphics</vt:lpstr>
      <vt:lpstr>Transparency</vt:lpstr>
      <vt:lpstr>Resolution</vt:lpstr>
      <vt:lpstr>Pixlr</vt:lpstr>
      <vt:lpstr>Digital Editing Software</vt:lpstr>
      <vt:lpstr>Menus - Image</vt:lpstr>
      <vt:lpstr>Image Menu</vt:lpstr>
      <vt:lpstr>Tools Palette</vt:lpstr>
      <vt:lpstr>Tools Palette</vt:lpstr>
      <vt:lpstr>Layers</vt:lpstr>
      <vt:lpstr>Layer Options</vt:lpstr>
      <vt:lpstr>Adjustments</vt:lpstr>
      <vt:lpstr>Filters</vt:lpstr>
      <vt:lpstr>Selection Tools</vt:lpstr>
      <vt:lpstr>Editing Tools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Life</dc:title>
  <dc:creator>Jim Black</dc:creator>
  <cp:lastModifiedBy>Jim Black</cp:lastModifiedBy>
  <cp:revision>186</cp:revision>
  <dcterms:created xsi:type="dcterms:W3CDTF">2015-10-05T10:58:57Z</dcterms:created>
  <dcterms:modified xsi:type="dcterms:W3CDTF">2017-07-10T20:42:55Z</dcterms:modified>
</cp:coreProperties>
</file>